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5" r:id="rId3"/>
    <p:sldId id="269" r:id="rId4"/>
    <p:sldId id="273" r:id="rId5"/>
    <p:sldId id="274" r:id="rId6"/>
    <p:sldId id="270" r:id="rId7"/>
    <p:sldId id="272" r:id="rId8"/>
    <p:sldId id="275" r:id="rId9"/>
    <p:sldId id="276" r:id="rId10"/>
    <p:sldId id="278" r:id="rId11"/>
    <p:sldId id="279" r:id="rId12"/>
    <p:sldId id="280" r:id="rId13"/>
    <p:sldId id="281"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9C1AF"/>
    <a:srgbClr val="3CD6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882" autoAdjust="0"/>
    <p:restoredTop sz="94660"/>
  </p:normalViewPr>
  <p:slideViewPr>
    <p:cSldViewPr>
      <p:cViewPr varScale="1">
        <p:scale>
          <a:sx n="67" d="100"/>
          <a:sy n="67" d="100"/>
        </p:scale>
        <p:origin x="-11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376BA-610B-48A0-96DF-DA333D32E9C6}" type="datetimeFigureOut">
              <a:rPr lang="en-US" smtClean="0"/>
              <a:pPr/>
              <a:t>9/19/2017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AA785-EEBD-4BB7-80C8-35816BC18A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897129-8892-4527-B9B5-28EADF5A0760}" type="datetime1">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3246E-4D3B-46EE-9AF0-FB58E9E24676}" type="datetime1">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9A9CD-0126-458A-886B-6FC07AA530CC}" type="datetime1">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58A32-C64F-48FE-9F74-7D1FFF5C519B}" type="datetime1">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CCAD1-252D-44EF-B951-2C3EF1E1B8D5}" type="datetime1">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3A9ED7-D303-4DD7-9EFB-4DEB198A20E1}" type="datetime1">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EB5655-976F-4B60-BFD7-A21C85921715}" type="datetime1">
              <a:rPr lang="en-US" smtClean="0"/>
              <a:pPr/>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EFA360-1CC1-4DCF-86A5-1A446DB958B0}" type="datetime1">
              <a:rPr lang="en-US" smtClean="0"/>
              <a:pPr/>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31B42-CABE-4B2F-90EA-E11C6CD8DA02}" type="datetime1">
              <a:rPr lang="en-US" smtClean="0"/>
              <a:pPr/>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68E63-69BD-458C-A5A8-C5FC19FB1F0B}" type="datetime1">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29560D-8B6D-4458-A1D3-F697C06A5EBE}" type="datetime1">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20B41-2FE8-497A-8AFC-2BF5483874BC}" type="datetime1">
              <a:rPr lang="en-US" smtClean="0"/>
              <a:pPr/>
              <a:t>9/19/2017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F44E5-9FB8-4181-B433-C93897A9A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itchFamily="18" charset="0"/>
                <a:cs typeface="Times New Roman" pitchFamily="18" charset="0"/>
              </a:rPr>
              <a:t>Robots – Theory</a:t>
            </a:r>
          </a:p>
        </p:txBody>
      </p:sp>
      <p:sp>
        <p:nvSpPr>
          <p:cNvPr id="3" name="Subtitle 2"/>
          <p:cNvSpPr>
            <a:spLocks noGrp="1"/>
          </p:cNvSpPr>
          <p:nvPr>
            <p:ph type="subTitle" idx="1"/>
          </p:nvPr>
        </p:nvSpPr>
        <p:spPr/>
        <p:txBody>
          <a:bodyPr/>
          <a:lstStyle/>
          <a:p>
            <a:r>
              <a:rPr lang="en-US" u="sng" dirty="0"/>
              <a:t>Parts of Robot</a:t>
            </a:r>
            <a:endParaRPr lang="en-US" dirty="0">
              <a:solidFill>
                <a:srgbClr val="29C1AF"/>
              </a:solidFill>
            </a:endParaRPr>
          </a:p>
        </p:txBody>
      </p:sp>
      <p:pic>
        <p:nvPicPr>
          <p:cNvPr id="4" name="Picture 3" descr="D:\LALAS\2016.01_ERAMUS+ VR4STEM\Resurse\antet_VR4STEM.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43240" y="6000768"/>
            <a:ext cx="3357586" cy="7143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7B3263-6123-4100-AA8A-19D6700B99F5}"/>
              </a:ext>
            </a:extLst>
          </p:cNvPr>
          <p:cNvSpPr>
            <a:spLocks noGrp="1"/>
          </p:cNvSpPr>
          <p:nvPr>
            <p:ph type="title"/>
          </p:nvPr>
        </p:nvSpPr>
        <p:spPr/>
        <p:txBody>
          <a:bodyPr/>
          <a:lstStyle/>
          <a:p>
            <a:r>
              <a:rPr lang="en-US" sz="3200" i="1" dirty="0"/>
              <a:t>Robot Sensors</a:t>
            </a:r>
          </a:p>
        </p:txBody>
      </p:sp>
      <p:sp>
        <p:nvSpPr>
          <p:cNvPr id="3" name="Espaço Reservado para Conteúdo 2">
            <a:extLst>
              <a:ext uri="{FF2B5EF4-FFF2-40B4-BE49-F238E27FC236}">
                <a16:creationId xmlns:a16="http://schemas.microsoft.com/office/drawing/2014/main" xmlns="" id="{14A1B219-71C6-4D00-8792-275AA5C99CF7}"/>
              </a:ext>
            </a:extLst>
          </p:cNvPr>
          <p:cNvSpPr>
            <a:spLocks noGrp="1"/>
          </p:cNvSpPr>
          <p:nvPr>
            <p:ph idx="1"/>
          </p:nvPr>
        </p:nvSpPr>
        <p:spPr/>
        <p:txBody>
          <a:bodyPr>
            <a:normAutofit fontScale="92500" lnSpcReduction="20000"/>
          </a:bodyPr>
          <a:lstStyle/>
          <a:p>
            <a:pPr algn="just"/>
            <a:r>
              <a:rPr lang="en-US" sz="2600" dirty="0"/>
              <a:t>Sensors allow the robot to determine sizes, shapes, space between objects, direction, and other relations and properties of substances. Many robots can even identify the amount of pressure necessary to apply to grab an item without crushing it.</a:t>
            </a:r>
          </a:p>
          <a:p>
            <a:pPr marL="0" indent="0" algn="just">
              <a:buNone/>
            </a:pPr>
            <a:endParaRPr lang="en-US" sz="2600" dirty="0"/>
          </a:p>
          <a:p>
            <a:pPr algn="just"/>
            <a:r>
              <a:rPr lang="en-US" sz="2600" dirty="0"/>
              <a:t>Robotic sensors are used to estimate a robot's condition and environment. These signals are passed to a controller to enable appropriate behavior.</a:t>
            </a:r>
          </a:p>
          <a:p>
            <a:pPr algn="just"/>
            <a:endParaRPr lang="en-US" sz="2600" dirty="0"/>
          </a:p>
          <a:p>
            <a:pPr algn="just"/>
            <a:r>
              <a:rPr lang="en-US" sz="2600" dirty="0"/>
              <a:t>Sensors in robots are based on the functions of human sensory organs. Robots require extensive information about their environment in order to function effectively.</a:t>
            </a:r>
          </a:p>
          <a:p>
            <a:pPr marL="0" indent="0" algn="just">
              <a:buNone/>
            </a:pPr>
            <a:endParaRPr lang="en-US" sz="2600" dirty="0"/>
          </a:p>
        </p:txBody>
      </p:sp>
      <p:sp>
        <p:nvSpPr>
          <p:cNvPr id="4" name="Espaço Reservado para Número de Slide 3">
            <a:extLst>
              <a:ext uri="{FF2B5EF4-FFF2-40B4-BE49-F238E27FC236}">
                <a16:creationId xmlns:a16="http://schemas.microsoft.com/office/drawing/2014/main" xmlns="" id="{CCFFA508-B76E-43B4-A638-64446A803C72}"/>
              </a:ext>
            </a:extLst>
          </p:cNvPr>
          <p:cNvSpPr>
            <a:spLocks noGrp="1"/>
          </p:cNvSpPr>
          <p:nvPr>
            <p:ph type="sldNum" sz="quarter" idx="12"/>
          </p:nvPr>
        </p:nvSpPr>
        <p:spPr/>
        <p:txBody>
          <a:bodyPr/>
          <a:lstStyle/>
          <a:p>
            <a:fld id="{1E1F44E5-9FB8-4181-B433-C93897A9A40A}" type="slidenum">
              <a:rPr lang="en-US" smtClean="0"/>
              <a:pPr/>
              <a:t>10</a:t>
            </a:fld>
            <a:endParaRPr lang="en-US"/>
          </a:p>
        </p:txBody>
      </p:sp>
    </p:spTree>
    <p:extLst>
      <p:ext uri="{BB962C8B-B14F-4D97-AF65-F5344CB8AC3E}">
        <p14:creationId xmlns:p14="http://schemas.microsoft.com/office/powerpoint/2010/main" xmlns="" val="284395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AB90C0-0B0B-4672-AF66-79A68F1FD542}"/>
              </a:ext>
            </a:extLst>
          </p:cNvPr>
          <p:cNvSpPr>
            <a:spLocks noGrp="1"/>
          </p:cNvSpPr>
          <p:nvPr>
            <p:ph type="title"/>
          </p:nvPr>
        </p:nvSpPr>
        <p:spPr>
          <a:xfrm>
            <a:off x="457200" y="116632"/>
            <a:ext cx="8229600" cy="792088"/>
          </a:xfrm>
        </p:spPr>
        <p:txBody>
          <a:bodyPr/>
          <a:lstStyle/>
          <a:p>
            <a:r>
              <a:rPr lang="en-US" sz="3200" i="1" dirty="0"/>
              <a:t>Robot Sensors</a:t>
            </a:r>
          </a:p>
        </p:txBody>
      </p:sp>
      <p:sp>
        <p:nvSpPr>
          <p:cNvPr id="4" name="Espaço Reservado para Número de Slide 3">
            <a:extLst>
              <a:ext uri="{FF2B5EF4-FFF2-40B4-BE49-F238E27FC236}">
                <a16:creationId xmlns:a16="http://schemas.microsoft.com/office/drawing/2014/main" xmlns="" id="{02180769-B6FD-41F2-AD5B-EB4377759D71}"/>
              </a:ext>
            </a:extLst>
          </p:cNvPr>
          <p:cNvSpPr>
            <a:spLocks noGrp="1"/>
          </p:cNvSpPr>
          <p:nvPr>
            <p:ph type="sldNum" sz="quarter" idx="12"/>
          </p:nvPr>
        </p:nvSpPr>
        <p:spPr/>
        <p:txBody>
          <a:bodyPr/>
          <a:lstStyle/>
          <a:p>
            <a:fld id="{1E1F44E5-9FB8-4181-B433-C93897A9A40A}" type="slidenum">
              <a:rPr lang="en-US" smtClean="0"/>
              <a:pPr/>
              <a:t>11</a:t>
            </a:fld>
            <a:endParaRPr lang="en-US"/>
          </a:p>
        </p:txBody>
      </p:sp>
      <p:pic>
        <p:nvPicPr>
          <p:cNvPr id="5122" name="Picture 2" descr="Resultado de imagem para robot sensors">
            <a:extLst>
              <a:ext uri="{FF2B5EF4-FFF2-40B4-BE49-F238E27FC236}">
                <a16:creationId xmlns:a16="http://schemas.microsoft.com/office/drawing/2014/main" xmlns="" id="{AB100B04-CBC9-4283-89AA-950E1F47176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392" y="982912"/>
            <a:ext cx="7859216" cy="55893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861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3D3E11F-F3D0-4060-8BF4-DFB3A780ABC5}"/>
              </a:ext>
            </a:extLst>
          </p:cNvPr>
          <p:cNvSpPr>
            <a:spLocks noGrp="1"/>
          </p:cNvSpPr>
          <p:nvPr>
            <p:ph idx="1"/>
          </p:nvPr>
        </p:nvSpPr>
        <p:spPr/>
        <p:txBody>
          <a:bodyPr>
            <a:normAutofit/>
          </a:bodyPr>
          <a:lstStyle/>
          <a:p>
            <a:pPr marL="0" indent="0">
              <a:buNone/>
            </a:pPr>
            <a:r>
              <a:rPr lang="en-US" sz="2300" dirty="0"/>
              <a:t>Sensors provide analogs to human senses and can monitor other phenomena for which humans lack explicit sensors.</a:t>
            </a:r>
          </a:p>
          <a:p>
            <a:pPr marL="0" indent="0">
              <a:buNone/>
            </a:pPr>
            <a:endParaRPr lang="en-US" sz="2300" dirty="0"/>
          </a:p>
          <a:p>
            <a:r>
              <a:rPr lang="en-US" sz="2300" dirty="0"/>
              <a:t>Simple Touch: Sensing an object's presence or absence.</a:t>
            </a:r>
          </a:p>
          <a:p>
            <a:r>
              <a:rPr lang="en-US" sz="2300" dirty="0"/>
              <a:t>Complex Touch: Sensing an object's size, shape and/or hardness.</a:t>
            </a:r>
          </a:p>
          <a:p>
            <a:r>
              <a:rPr lang="en-US" sz="2300" dirty="0"/>
              <a:t>Simple Force: Measuring force along a single axis.</a:t>
            </a:r>
          </a:p>
          <a:p>
            <a:r>
              <a:rPr lang="en-US" sz="2300" dirty="0"/>
              <a:t>Complex Force: Measuring force along multiple axes.</a:t>
            </a:r>
          </a:p>
          <a:p>
            <a:r>
              <a:rPr lang="en-US" sz="2300" dirty="0"/>
              <a:t>Simple Vision: Detecting edges, holes and corners.</a:t>
            </a:r>
          </a:p>
          <a:p>
            <a:r>
              <a:rPr lang="en-US" sz="2300" dirty="0"/>
              <a:t>Complex Vision: Recognizing objects.</a:t>
            </a:r>
          </a:p>
          <a:p>
            <a:r>
              <a:rPr lang="en-US" sz="2300" dirty="0"/>
              <a:t>Proximity: Non-contact detection of an object.</a:t>
            </a:r>
          </a:p>
          <a:p>
            <a:endParaRPr lang="en-US" dirty="0"/>
          </a:p>
        </p:txBody>
      </p:sp>
      <p:sp>
        <p:nvSpPr>
          <p:cNvPr id="4" name="Espaço Reservado para Número de Slide 3">
            <a:extLst>
              <a:ext uri="{FF2B5EF4-FFF2-40B4-BE49-F238E27FC236}">
                <a16:creationId xmlns:a16="http://schemas.microsoft.com/office/drawing/2014/main" xmlns="" id="{81C3B267-EEAC-4B23-9627-D5735DDEA060}"/>
              </a:ext>
            </a:extLst>
          </p:cNvPr>
          <p:cNvSpPr>
            <a:spLocks noGrp="1"/>
          </p:cNvSpPr>
          <p:nvPr>
            <p:ph type="sldNum" sz="quarter" idx="12"/>
          </p:nvPr>
        </p:nvSpPr>
        <p:spPr/>
        <p:txBody>
          <a:bodyPr/>
          <a:lstStyle/>
          <a:p>
            <a:fld id="{1E1F44E5-9FB8-4181-B433-C93897A9A40A}" type="slidenum">
              <a:rPr lang="en-US" smtClean="0"/>
              <a:pPr/>
              <a:t>12</a:t>
            </a:fld>
            <a:endParaRPr lang="en-US"/>
          </a:p>
        </p:txBody>
      </p:sp>
      <p:sp>
        <p:nvSpPr>
          <p:cNvPr id="5" name="Título 1">
            <a:extLst>
              <a:ext uri="{FF2B5EF4-FFF2-40B4-BE49-F238E27FC236}">
                <a16:creationId xmlns:a16="http://schemas.microsoft.com/office/drawing/2014/main" xmlns="" id="{2F822BF5-EF97-48F5-80E8-DBB904F25BCC}"/>
              </a:ext>
            </a:extLst>
          </p:cNvPr>
          <p:cNvSpPr>
            <a:spLocks noGrp="1"/>
          </p:cNvSpPr>
          <p:nvPr>
            <p:ph type="title"/>
          </p:nvPr>
        </p:nvSpPr>
        <p:spPr>
          <a:xfrm>
            <a:off x="457200" y="116632"/>
            <a:ext cx="8229600" cy="792088"/>
          </a:xfrm>
        </p:spPr>
        <p:txBody>
          <a:bodyPr/>
          <a:lstStyle/>
          <a:p>
            <a:r>
              <a:rPr lang="en-US" sz="3200" i="1" dirty="0"/>
              <a:t>Robot Sensors Classification</a:t>
            </a:r>
          </a:p>
        </p:txBody>
      </p:sp>
    </p:spTree>
    <p:extLst>
      <p:ext uri="{BB962C8B-B14F-4D97-AF65-F5344CB8AC3E}">
        <p14:creationId xmlns:p14="http://schemas.microsoft.com/office/powerpoint/2010/main" xmlns="" val="276099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xmlns="" id="{81C3B267-EEAC-4B23-9627-D5735DDEA060}"/>
              </a:ext>
            </a:extLst>
          </p:cNvPr>
          <p:cNvSpPr>
            <a:spLocks noGrp="1"/>
          </p:cNvSpPr>
          <p:nvPr>
            <p:ph type="sldNum" sz="quarter" idx="12"/>
          </p:nvPr>
        </p:nvSpPr>
        <p:spPr/>
        <p:txBody>
          <a:bodyPr/>
          <a:lstStyle/>
          <a:p>
            <a:fld id="{1E1F44E5-9FB8-4181-B433-C93897A9A40A}" type="slidenum">
              <a:rPr lang="en-US" smtClean="0"/>
              <a:pPr/>
              <a:t>13</a:t>
            </a:fld>
            <a:endParaRPr lang="en-US"/>
          </a:p>
        </p:txBody>
      </p:sp>
      <p:sp>
        <p:nvSpPr>
          <p:cNvPr id="5" name="Título 1">
            <a:extLst>
              <a:ext uri="{FF2B5EF4-FFF2-40B4-BE49-F238E27FC236}">
                <a16:creationId xmlns:a16="http://schemas.microsoft.com/office/drawing/2014/main" xmlns="" id="{2F822BF5-EF97-48F5-80E8-DBB904F25BCC}"/>
              </a:ext>
            </a:extLst>
          </p:cNvPr>
          <p:cNvSpPr>
            <a:spLocks noGrp="1"/>
          </p:cNvSpPr>
          <p:nvPr>
            <p:ph type="title"/>
          </p:nvPr>
        </p:nvSpPr>
        <p:spPr>
          <a:xfrm>
            <a:off x="457200" y="116632"/>
            <a:ext cx="8229600" cy="792088"/>
          </a:xfrm>
        </p:spPr>
        <p:txBody>
          <a:bodyPr/>
          <a:lstStyle/>
          <a:p>
            <a:r>
              <a:rPr lang="en-US" sz="3200" i="1" dirty="0"/>
              <a:t>Robot Sensors Classification</a:t>
            </a:r>
          </a:p>
        </p:txBody>
      </p:sp>
      <p:sp>
        <p:nvSpPr>
          <p:cNvPr id="6" name="Espaço Reservado para Conteúdo 5">
            <a:extLst>
              <a:ext uri="{FF2B5EF4-FFF2-40B4-BE49-F238E27FC236}">
                <a16:creationId xmlns:a16="http://schemas.microsoft.com/office/drawing/2014/main" xmlns="" id="{F044695D-D1B7-4F98-87F6-C01B54D74BE9}"/>
              </a:ext>
            </a:extLst>
          </p:cNvPr>
          <p:cNvSpPr>
            <a:spLocks noGrp="1"/>
          </p:cNvSpPr>
          <p:nvPr>
            <p:ph idx="1"/>
          </p:nvPr>
        </p:nvSpPr>
        <p:spPr>
          <a:xfrm>
            <a:off x="457200" y="1124744"/>
            <a:ext cx="8229600" cy="5001419"/>
          </a:xfrm>
        </p:spPr>
        <p:txBody>
          <a:bodyPr>
            <a:normAutofit fontScale="62500" lnSpcReduction="20000"/>
          </a:bodyPr>
          <a:lstStyle/>
          <a:p>
            <a:pPr marL="0" indent="0" algn="just">
              <a:buFont typeface="Arial" pitchFamily="34" charset="0"/>
              <a:buNone/>
            </a:pPr>
            <a:r>
              <a:rPr lang="en-US" sz="3300" dirty="0"/>
              <a:t>Sensors can measure physical properties, such as the distance between objects, the presence of light and the frequency of sound. They can measure:</a:t>
            </a:r>
          </a:p>
          <a:p>
            <a:endParaRPr lang="en-US" sz="3300" dirty="0"/>
          </a:p>
          <a:p>
            <a:pPr algn="just"/>
            <a:r>
              <a:rPr lang="en-US" sz="3300" dirty="0"/>
              <a:t>Object Proximity: The presence/absence of an object, bearing, color, distance between objects.</a:t>
            </a:r>
          </a:p>
          <a:p>
            <a:pPr algn="just"/>
            <a:r>
              <a:rPr lang="en-US" sz="3300" dirty="0"/>
              <a:t>Physical orientation. The co-ordinates of object in space.</a:t>
            </a:r>
          </a:p>
          <a:p>
            <a:pPr algn="just"/>
            <a:r>
              <a:rPr lang="en-US" sz="3300" dirty="0"/>
              <a:t>Heat: The wavelength of infrared or ultra violet rays, temperature, magnitude, direction.</a:t>
            </a:r>
          </a:p>
          <a:p>
            <a:pPr algn="just"/>
            <a:r>
              <a:rPr lang="en-US" sz="3300" dirty="0"/>
              <a:t>Chemicals: The presence, identity, and concentration of chemicals or reactants.</a:t>
            </a:r>
          </a:p>
          <a:p>
            <a:pPr algn="just"/>
            <a:r>
              <a:rPr lang="en-US" sz="3300" dirty="0"/>
              <a:t>Light: The presence, color, and intensity of light.</a:t>
            </a:r>
          </a:p>
          <a:p>
            <a:pPr algn="just"/>
            <a:r>
              <a:rPr lang="en-US" sz="3300" dirty="0"/>
              <a:t>Sound: The presence, frequency, and intensity of sound.</a:t>
            </a:r>
          </a:p>
          <a:p>
            <a:pPr algn="just"/>
            <a:r>
              <a:rPr lang="en-US" sz="3300" dirty="0"/>
              <a:t>Motion controllers, potentiometers and encoder are used as joint sensors, whereas strain-gauge based sensing is used at the end-effector location for contact force control.</a:t>
            </a:r>
          </a:p>
          <a:p>
            <a:endParaRPr lang="en-US" dirty="0"/>
          </a:p>
        </p:txBody>
      </p:sp>
    </p:spTree>
    <p:extLst>
      <p:ext uri="{BB962C8B-B14F-4D97-AF65-F5344CB8AC3E}">
        <p14:creationId xmlns:p14="http://schemas.microsoft.com/office/powerpoint/2010/main" xmlns="" val="317417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04C24813-222E-464E-9010-45BEBAE50176}"/>
              </a:ext>
            </a:extLst>
          </p:cNvPr>
          <p:cNvSpPr>
            <a:spLocks noGrp="1"/>
          </p:cNvSpPr>
          <p:nvPr>
            <p:ph idx="1"/>
          </p:nvPr>
        </p:nvSpPr>
        <p:spPr>
          <a:xfrm>
            <a:off x="457200" y="1484784"/>
            <a:ext cx="8229600" cy="4641379"/>
          </a:xfrm>
        </p:spPr>
        <p:txBody>
          <a:bodyPr>
            <a:normAutofit/>
          </a:bodyPr>
          <a:lstStyle/>
          <a:p>
            <a:pPr algn="just"/>
            <a:r>
              <a:rPr lang="en-US" sz="2300" dirty="0"/>
              <a:t>Robot software is the set of instructions that tell a mechanical device and electronic system, known together as a robot, what tasks to perform. Robot software is used to perform autonomous tasks. </a:t>
            </a:r>
          </a:p>
          <a:p>
            <a:pPr marL="457200" lvl="1" indent="0" algn="just">
              <a:buNone/>
            </a:pPr>
            <a:endParaRPr lang="en-US" sz="1900" dirty="0"/>
          </a:p>
          <a:p>
            <a:endParaRPr lang="en-US" dirty="0"/>
          </a:p>
        </p:txBody>
      </p:sp>
      <p:sp>
        <p:nvSpPr>
          <p:cNvPr id="4" name="Espaço Reservado para Número de Slide 3">
            <a:extLst>
              <a:ext uri="{FF2B5EF4-FFF2-40B4-BE49-F238E27FC236}">
                <a16:creationId xmlns:a16="http://schemas.microsoft.com/office/drawing/2014/main" xmlns="" id="{430E7BE6-05C2-4AC7-ABCC-9267D4164216}"/>
              </a:ext>
            </a:extLst>
          </p:cNvPr>
          <p:cNvSpPr>
            <a:spLocks noGrp="1"/>
          </p:cNvSpPr>
          <p:nvPr>
            <p:ph type="sldNum" sz="quarter" idx="12"/>
          </p:nvPr>
        </p:nvSpPr>
        <p:spPr/>
        <p:txBody>
          <a:bodyPr/>
          <a:lstStyle/>
          <a:p>
            <a:fld id="{1E1F44E5-9FB8-4181-B433-C93897A9A40A}" type="slidenum">
              <a:rPr lang="en-US" smtClean="0"/>
              <a:pPr/>
              <a:t>14</a:t>
            </a:fld>
            <a:endParaRPr lang="en-US"/>
          </a:p>
        </p:txBody>
      </p:sp>
      <p:sp>
        <p:nvSpPr>
          <p:cNvPr id="5" name="Título 1">
            <a:extLst>
              <a:ext uri="{FF2B5EF4-FFF2-40B4-BE49-F238E27FC236}">
                <a16:creationId xmlns:a16="http://schemas.microsoft.com/office/drawing/2014/main" xmlns="" id="{E0423FF4-5D9B-4182-BC5C-5C4A9F3B12E2}"/>
              </a:ext>
            </a:extLst>
          </p:cNvPr>
          <p:cNvSpPr>
            <a:spLocks noGrp="1"/>
          </p:cNvSpPr>
          <p:nvPr>
            <p:ph type="title"/>
          </p:nvPr>
        </p:nvSpPr>
        <p:spPr>
          <a:xfrm>
            <a:off x="457200" y="116632"/>
            <a:ext cx="8229600" cy="792088"/>
          </a:xfrm>
        </p:spPr>
        <p:txBody>
          <a:bodyPr/>
          <a:lstStyle/>
          <a:p>
            <a:r>
              <a:rPr lang="en-US" sz="3200" i="1" dirty="0"/>
              <a:t>The Controller – Robot Software Control</a:t>
            </a:r>
          </a:p>
        </p:txBody>
      </p:sp>
      <p:pic>
        <p:nvPicPr>
          <p:cNvPr id="6146" name="Picture 2" descr="Resultado de imagem para robot control software">
            <a:extLst>
              <a:ext uri="{FF2B5EF4-FFF2-40B4-BE49-F238E27FC236}">
                <a16:creationId xmlns:a16="http://schemas.microsoft.com/office/drawing/2014/main" xmlns="" id="{B2490D16-2DC6-4289-8CF6-3EA9195B426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3137724"/>
            <a:ext cx="5626968" cy="3218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049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i="1" dirty="0"/>
              <a:t>Introduction</a:t>
            </a:r>
          </a:p>
        </p:txBody>
      </p:sp>
      <p:sp>
        <p:nvSpPr>
          <p:cNvPr id="3" name="Content Placeholder 2"/>
          <p:cNvSpPr>
            <a:spLocks noGrp="1"/>
          </p:cNvSpPr>
          <p:nvPr>
            <p:ph idx="1"/>
          </p:nvPr>
        </p:nvSpPr>
        <p:spPr>
          <a:xfrm>
            <a:off x="604106" y="1307455"/>
            <a:ext cx="8253332" cy="969417"/>
          </a:xfrm>
        </p:spPr>
        <p:txBody>
          <a:bodyPr>
            <a:noAutofit/>
          </a:bodyPr>
          <a:lstStyle/>
          <a:p>
            <a:pPr marL="36576" indent="0" algn="just">
              <a:buNone/>
            </a:pPr>
            <a:r>
              <a:rPr lang="en-US" dirty="0"/>
              <a:t>Parts of a Robot</a:t>
            </a:r>
            <a:endParaRPr lang="en-US" sz="2600" dirty="0"/>
          </a:p>
          <a:p>
            <a:pPr marL="36576" indent="0" algn="just">
              <a:buNone/>
            </a:pPr>
            <a:endParaRPr lang="en-IN" sz="2600" dirty="0">
              <a:latin typeface="Times New Roman" pitchFamily="18" charset="0"/>
              <a:cs typeface="Times New Roman" pitchFamily="18" charset="0"/>
            </a:endParaRPr>
          </a:p>
          <a:p>
            <a:endParaRPr lang="en-IN" sz="2600" dirty="0">
              <a:latin typeface="Times New Roman" pitchFamily="18" charset="0"/>
              <a:cs typeface="Times New Roman" pitchFamily="18" charset="0"/>
            </a:endParaRPr>
          </a:p>
          <a:p>
            <a:endParaRPr lang="en-IN" sz="2600" dirty="0"/>
          </a:p>
        </p:txBody>
      </p:sp>
      <p:sp>
        <p:nvSpPr>
          <p:cNvPr id="6" name="Content Placeholder 2">
            <a:extLst>
              <a:ext uri="{FF2B5EF4-FFF2-40B4-BE49-F238E27FC236}">
                <a16:creationId xmlns:a16="http://schemas.microsoft.com/office/drawing/2014/main" xmlns="" id="{04B7ADBE-6F42-414E-87BF-7C1B73240FDA}"/>
              </a:ext>
            </a:extLst>
          </p:cNvPr>
          <p:cNvSpPr txBox="1">
            <a:spLocks/>
          </p:cNvSpPr>
          <p:nvPr/>
        </p:nvSpPr>
        <p:spPr>
          <a:xfrm>
            <a:off x="604106" y="2276872"/>
            <a:ext cx="5336046" cy="3927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 indent="0" algn="just">
              <a:buNone/>
            </a:pPr>
            <a:r>
              <a:rPr lang="en-US" sz="2600" dirty="0"/>
              <a:t>Robots can be made from a variety of materials including metals and plastics. Most robots are composed of 3 main parts:</a:t>
            </a:r>
          </a:p>
          <a:p>
            <a:pPr marL="36576" indent="0" algn="just">
              <a:buNone/>
            </a:pPr>
            <a:endParaRPr lang="en-US" sz="2600" dirty="0"/>
          </a:p>
          <a:p>
            <a:pPr marL="493776" indent="-457200" algn="just"/>
            <a:r>
              <a:rPr lang="en-US" sz="2600" dirty="0"/>
              <a:t>Mechanical parts;</a:t>
            </a:r>
          </a:p>
          <a:p>
            <a:pPr marL="493776" indent="-457200" algn="just"/>
            <a:r>
              <a:rPr lang="en-US" sz="2600" dirty="0"/>
              <a:t>Sensors; </a:t>
            </a:r>
          </a:p>
          <a:p>
            <a:pPr marL="493776" indent="-457200" algn="just"/>
            <a:r>
              <a:rPr lang="en-US" sz="2600" dirty="0"/>
              <a:t>The Controller;</a:t>
            </a:r>
          </a:p>
          <a:p>
            <a:pPr marL="493776" indent="-457200" algn="just"/>
            <a:endParaRPr lang="en-US" sz="2600" dirty="0"/>
          </a:p>
          <a:p>
            <a:pPr marL="36576" indent="0" algn="just">
              <a:buFont typeface="Arial" pitchFamily="34" charset="0"/>
              <a:buNone/>
            </a:pPr>
            <a:endParaRPr lang="en-IN" sz="2600" dirty="0">
              <a:latin typeface="Times New Roman" pitchFamily="18" charset="0"/>
              <a:cs typeface="Times New Roman" pitchFamily="18" charset="0"/>
            </a:endParaRPr>
          </a:p>
          <a:p>
            <a:endParaRPr lang="en-IN" sz="2600" dirty="0">
              <a:latin typeface="Times New Roman" pitchFamily="18" charset="0"/>
              <a:cs typeface="Times New Roman" pitchFamily="18" charset="0"/>
            </a:endParaRPr>
          </a:p>
          <a:p>
            <a:endParaRPr lang="en-IN" sz="2600" dirty="0"/>
          </a:p>
        </p:txBody>
      </p:sp>
      <p:pic>
        <p:nvPicPr>
          <p:cNvPr id="1026" name="Picture 2" descr="Image result for robot">
            <a:extLst>
              <a:ext uri="{FF2B5EF4-FFF2-40B4-BE49-F238E27FC236}">
                <a16:creationId xmlns:a16="http://schemas.microsoft.com/office/drawing/2014/main" xmlns="" id="{5C2B0DE7-A617-4C94-AFAB-E30B90C48D5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38328" y="1700808"/>
            <a:ext cx="3205318" cy="4059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9617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advClick="0" advTm="100"/>
    </mc:Choice>
    <mc:Fallback>
      <p:transition advClick="0" advTm="1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xmlns="" id="{FBE609C0-1C71-492D-B39A-13B41ED13F3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12160" y="2730746"/>
            <a:ext cx="2579089" cy="1717673"/>
          </a:xfrm>
          <a:prstGeom prst="rect">
            <a:avLst/>
          </a:prstGeom>
        </p:spPr>
      </p:pic>
      <p:sp>
        <p:nvSpPr>
          <p:cNvPr id="2" name="Título 1">
            <a:extLst>
              <a:ext uri="{FF2B5EF4-FFF2-40B4-BE49-F238E27FC236}">
                <a16:creationId xmlns:a16="http://schemas.microsoft.com/office/drawing/2014/main" xmlns="" id="{DE044220-5AAF-4C37-9DA4-CB0656D99638}"/>
              </a:ext>
            </a:extLst>
          </p:cNvPr>
          <p:cNvSpPr>
            <a:spLocks noGrp="1"/>
          </p:cNvSpPr>
          <p:nvPr>
            <p:ph type="title"/>
          </p:nvPr>
        </p:nvSpPr>
        <p:spPr/>
        <p:txBody>
          <a:bodyPr>
            <a:normAutofit fontScale="90000"/>
          </a:bodyPr>
          <a:lstStyle/>
          <a:p>
            <a:pPr marL="36576"/>
            <a:r>
              <a:rPr lang="en-US" sz="4000" i="1" dirty="0"/>
              <a:t>Mechanical parts;</a:t>
            </a:r>
            <a:br>
              <a:rPr lang="en-US" sz="4000" i="1" dirty="0"/>
            </a:br>
            <a:endParaRPr lang="en-US" sz="4000" i="1" dirty="0"/>
          </a:p>
        </p:txBody>
      </p:sp>
      <p:sp>
        <p:nvSpPr>
          <p:cNvPr id="4" name="Espaço Reservado para Número de Slide 3">
            <a:extLst>
              <a:ext uri="{FF2B5EF4-FFF2-40B4-BE49-F238E27FC236}">
                <a16:creationId xmlns:a16="http://schemas.microsoft.com/office/drawing/2014/main" xmlns="" id="{B5022022-B814-49D2-9F0E-844AB00AF1DC}"/>
              </a:ext>
            </a:extLst>
          </p:cNvPr>
          <p:cNvSpPr>
            <a:spLocks noGrp="1"/>
          </p:cNvSpPr>
          <p:nvPr>
            <p:ph type="sldNum" sz="quarter" idx="12"/>
          </p:nvPr>
        </p:nvSpPr>
        <p:spPr/>
        <p:txBody>
          <a:bodyPr/>
          <a:lstStyle/>
          <a:p>
            <a:fld id="{1E1F44E5-9FB8-4181-B433-C93897A9A40A}" type="slidenum">
              <a:rPr lang="en-US" smtClean="0"/>
              <a:pPr/>
              <a:t>3</a:t>
            </a:fld>
            <a:endParaRPr lang="en-US"/>
          </a:p>
        </p:txBody>
      </p:sp>
      <p:sp>
        <p:nvSpPr>
          <p:cNvPr id="8" name="Espaço Reservado para Conteúdo 2">
            <a:extLst>
              <a:ext uri="{FF2B5EF4-FFF2-40B4-BE49-F238E27FC236}">
                <a16:creationId xmlns:a16="http://schemas.microsoft.com/office/drawing/2014/main" xmlns="" id="{803A3EAC-C500-4B94-A364-098B7E45B560}"/>
              </a:ext>
            </a:extLst>
          </p:cNvPr>
          <p:cNvSpPr>
            <a:spLocks noGrp="1"/>
          </p:cNvSpPr>
          <p:nvPr>
            <p:ph idx="1"/>
          </p:nvPr>
        </p:nvSpPr>
        <p:spPr>
          <a:xfrm>
            <a:off x="457200" y="1196752"/>
            <a:ext cx="8229600" cy="4525963"/>
          </a:xfrm>
        </p:spPr>
        <p:txBody>
          <a:bodyPr>
            <a:normAutofit/>
          </a:bodyPr>
          <a:lstStyle/>
          <a:p>
            <a:pPr algn="just"/>
            <a:r>
              <a:rPr lang="en-US" sz="2600" dirty="0"/>
              <a:t>Mechanical parts ‐ motors, pistons, grippers, wheels, and gears that make the robot move, grab, turn, and lift. These parts are usually powered by air, water, or electricity.</a:t>
            </a:r>
          </a:p>
        </p:txBody>
      </p:sp>
      <p:pic>
        <p:nvPicPr>
          <p:cNvPr id="7" name="Imagem 6">
            <a:extLst>
              <a:ext uri="{FF2B5EF4-FFF2-40B4-BE49-F238E27FC236}">
                <a16:creationId xmlns:a16="http://schemas.microsoft.com/office/drawing/2014/main" xmlns="" id="{2FA6864D-67EF-4248-94C4-267AD764664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0715666">
            <a:off x="7152906" y="4335262"/>
            <a:ext cx="1534336" cy="1534336"/>
          </a:xfrm>
          <a:prstGeom prst="rect">
            <a:avLst/>
          </a:prstGeom>
        </p:spPr>
      </p:pic>
      <p:pic>
        <p:nvPicPr>
          <p:cNvPr id="11" name="Imagem 10">
            <a:extLst>
              <a:ext uri="{FF2B5EF4-FFF2-40B4-BE49-F238E27FC236}">
                <a16:creationId xmlns:a16="http://schemas.microsoft.com/office/drawing/2014/main" xmlns="" id="{C37CE8CA-2F22-4D7A-94B1-C0B5982DFAD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6824" y="2926483"/>
            <a:ext cx="2767836" cy="2075877"/>
          </a:xfrm>
          <a:prstGeom prst="rect">
            <a:avLst/>
          </a:prstGeom>
        </p:spPr>
      </p:pic>
      <p:pic>
        <p:nvPicPr>
          <p:cNvPr id="15" name="Imagem 14">
            <a:extLst>
              <a:ext uri="{FF2B5EF4-FFF2-40B4-BE49-F238E27FC236}">
                <a16:creationId xmlns:a16="http://schemas.microsoft.com/office/drawing/2014/main" xmlns="" id="{AE03D2FF-59B2-413A-8DE4-D01DB59B384A}"/>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19872" y="4046936"/>
            <a:ext cx="2754167" cy="1992598"/>
          </a:xfrm>
          <a:prstGeom prst="rect">
            <a:avLst/>
          </a:prstGeom>
        </p:spPr>
      </p:pic>
    </p:spTree>
    <p:extLst>
      <p:ext uri="{BB962C8B-B14F-4D97-AF65-F5344CB8AC3E}">
        <p14:creationId xmlns:p14="http://schemas.microsoft.com/office/powerpoint/2010/main" xmlns="" val="248002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CF723F-C726-4A0F-9CF8-C9E23DFF3519}"/>
              </a:ext>
            </a:extLst>
          </p:cNvPr>
          <p:cNvSpPr>
            <a:spLocks noGrp="1"/>
          </p:cNvSpPr>
          <p:nvPr>
            <p:ph type="title"/>
          </p:nvPr>
        </p:nvSpPr>
        <p:spPr>
          <a:xfrm>
            <a:off x="457200" y="274638"/>
            <a:ext cx="8229600" cy="781707"/>
          </a:xfrm>
        </p:spPr>
        <p:txBody>
          <a:bodyPr/>
          <a:lstStyle/>
          <a:p>
            <a:r>
              <a:rPr lang="en-US" sz="3600" i="1" dirty="0"/>
              <a:t>Mechanical parts - DC motors</a:t>
            </a:r>
          </a:p>
        </p:txBody>
      </p:sp>
      <p:sp>
        <p:nvSpPr>
          <p:cNvPr id="4" name="Espaço Reservado para Número de Slide 3">
            <a:extLst>
              <a:ext uri="{FF2B5EF4-FFF2-40B4-BE49-F238E27FC236}">
                <a16:creationId xmlns:a16="http://schemas.microsoft.com/office/drawing/2014/main" xmlns="" id="{D313B44F-C9B4-4D99-8520-28640DD3C395}"/>
              </a:ext>
            </a:extLst>
          </p:cNvPr>
          <p:cNvSpPr>
            <a:spLocks noGrp="1"/>
          </p:cNvSpPr>
          <p:nvPr>
            <p:ph type="sldNum" sz="quarter" idx="12"/>
          </p:nvPr>
        </p:nvSpPr>
        <p:spPr/>
        <p:txBody>
          <a:bodyPr/>
          <a:lstStyle/>
          <a:p>
            <a:fld id="{1E1F44E5-9FB8-4181-B433-C93897A9A40A}" type="slidenum">
              <a:rPr lang="en-US" smtClean="0"/>
              <a:pPr/>
              <a:t>4</a:t>
            </a:fld>
            <a:endParaRPr lang="en-US"/>
          </a:p>
        </p:txBody>
      </p:sp>
      <p:sp>
        <p:nvSpPr>
          <p:cNvPr id="5" name="Espaço Reservado para Conteúdo 2">
            <a:extLst>
              <a:ext uri="{FF2B5EF4-FFF2-40B4-BE49-F238E27FC236}">
                <a16:creationId xmlns:a16="http://schemas.microsoft.com/office/drawing/2014/main" xmlns="" id="{47AA14B5-CC46-4D2A-9814-C7123B218F2A}"/>
              </a:ext>
            </a:extLst>
          </p:cNvPr>
          <p:cNvSpPr>
            <a:spLocks noGrp="1"/>
          </p:cNvSpPr>
          <p:nvPr>
            <p:ph idx="1"/>
          </p:nvPr>
        </p:nvSpPr>
        <p:spPr>
          <a:xfrm>
            <a:off x="457200" y="1196752"/>
            <a:ext cx="8229600" cy="4525963"/>
          </a:xfrm>
        </p:spPr>
        <p:txBody>
          <a:bodyPr>
            <a:normAutofit/>
          </a:bodyPr>
          <a:lstStyle/>
          <a:p>
            <a:pPr algn="just"/>
            <a:r>
              <a:rPr lang="en-US" sz="2800" dirty="0"/>
              <a:t>A DC motor is any of a class of electrical machines that converts direct current electrical power into mechanical power. The most common types rely on the forces produced by magnetic fields. Nearly all types of DC motors have some internal mechanism, either electromechanical or electronic, to periodically change the direction of current flow in part of the motor. Most types produce rotary motion; a linear motor directly produces force and motion in a straight line.</a:t>
            </a: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a:endParaRPr lang="en-US" sz="2600" dirty="0"/>
          </a:p>
        </p:txBody>
      </p:sp>
    </p:spTree>
    <p:extLst>
      <p:ext uri="{BB962C8B-B14F-4D97-AF65-F5344CB8AC3E}">
        <p14:creationId xmlns:p14="http://schemas.microsoft.com/office/powerpoint/2010/main" xmlns="" val="384788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044220-5AAF-4C37-9DA4-CB0656D99638}"/>
              </a:ext>
            </a:extLst>
          </p:cNvPr>
          <p:cNvSpPr>
            <a:spLocks noGrp="1"/>
          </p:cNvSpPr>
          <p:nvPr>
            <p:ph type="title"/>
          </p:nvPr>
        </p:nvSpPr>
        <p:spPr/>
        <p:txBody>
          <a:bodyPr>
            <a:normAutofit fontScale="90000"/>
          </a:bodyPr>
          <a:lstStyle/>
          <a:p>
            <a:pPr marL="36576"/>
            <a:r>
              <a:rPr lang="en-US" sz="4000" i="1" dirty="0"/>
              <a:t>Mechanical parts - DC motors</a:t>
            </a:r>
            <a:br>
              <a:rPr lang="en-US" sz="4000" i="1" dirty="0"/>
            </a:br>
            <a:endParaRPr lang="en-US" sz="4000" i="1" dirty="0"/>
          </a:p>
        </p:txBody>
      </p:sp>
      <p:sp>
        <p:nvSpPr>
          <p:cNvPr id="4" name="Espaço Reservado para Número de Slide 3">
            <a:extLst>
              <a:ext uri="{FF2B5EF4-FFF2-40B4-BE49-F238E27FC236}">
                <a16:creationId xmlns:a16="http://schemas.microsoft.com/office/drawing/2014/main" xmlns="" id="{B5022022-B814-49D2-9F0E-844AB00AF1DC}"/>
              </a:ext>
            </a:extLst>
          </p:cNvPr>
          <p:cNvSpPr>
            <a:spLocks noGrp="1"/>
          </p:cNvSpPr>
          <p:nvPr>
            <p:ph type="sldNum" sz="quarter" idx="12"/>
          </p:nvPr>
        </p:nvSpPr>
        <p:spPr/>
        <p:txBody>
          <a:bodyPr/>
          <a:lstStyle/>
          <a:p>
            <a:fld id="{1E1F44E5-9FB8-4181-B433-C93897A9A40A}" type="slidenum">
              <a:rPr lang="en-US" smtClean="0"/>
              <a:pPr/>
              <a:t>5</a:t>
            </a:fld>
            <a:endParaRPr lang="en-US"/>
          </a:p>
        </p:txBody>
      </p:sp>
      <p:pic>
        <p:nvPicPr>
          <p:cNvPr id="2050" name="Picture 2" descr="Image result for robot dc motor">
            <a:extLst>
              <a:ext uri="{FF2B5EF4-FFF2-40B4-BE49-F238E27FC236}">
                <a16:creationId xmlns:a16="http://schemas.microsoft.com/office/drawing/2014/main" xmlns="" id="{8B7E06E7-0C40-49C9-A42C-446712FD165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604" y="2951078"/>
            <a:ext cx="3067339" cy="335431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tângulo 8">
            <a:extLst>
              <a:ext uri="{FF2B5EF4-FFF2-40B4-BE49-F238E27FC236}">
                <a16:creationId xmlns:a16="http://schemas.microsoft.com/office/drawing/2014/main" xmlns="" id="{2BA1A640-66EA-472B-AD08-EB4B6A0C3972}"/>
              </a:ext>
            </a:extLst>
          </p:cNvPr>
          <p:cNvSpPr/>
          <p:nvPr/>
        </p:nvSpPr>
        <p:spPr>
          <a:xfrm>
            <a:off x="657604" y="1052736"/>
            <a:ext cx="7776864" cy="1754326"/>
          </a:xfrm>
          <a:prstGeom prst="rect">
            <a:avLst/>
          </a:prstGeom>
        </p:spPr>
        <p:txBody>
          <a:bodyPr wrap="square">
            <a:spAutoFit/>
          </a:bodyPr>
          <a:lstStyle/>
          <a:p>
            <a:pPr algn="just"/>
            <a:r>
              <a:rPr lang="en-US" dirty="0">
                <a:solidFill>
                  <a:srgbClr val="000000"/>
                </a:solidFill>
                <a:latin typeface="Times New Roman" panose="02020603050405020304" pitchFamily="18" charset="0"/>
              </a:rPr>
              <a:t>The efficiency rating of a motor describes how much of the electricity consumed is converted to mechanical energy.</a:t>
            </a:r>
          </a:p>
          <a:p>
            <a:pPr algn="just"/>
            <a:r>
              <a:rPr lang="en-US" dirty="0">
                <a:solidFill>
                  <a:srgbClr val="000000"/>
                </a:solidFill>
                <a:latin typeface="Times New Roman" panose="02020603050405020304" pitchFamily="18" charset="0"/>
              </a:rPr>
              <a:t> </a:t>
            </a:r>
          </a:p>
          <a:p>
            <a:pPr algn="just"/>
            <a:r>
              <a:rPr lang="en-US" b="1" dirty="0">
                <a:solidFill>
                  <a:srgbClr val="000000"/>
                </a:solidFill>
                <a:latin typeface="Times New Roman" panose="02020603050405020304" pitchFamily="18" charset="0"/>
              </a:rPr>
              <a:t>DC motors.</a:t>
            </a:r>
            <a:r>
              <a:rPr lang="en-US" dirty="0">
                <a:solidFill>
                  <a:srgbClr val="000000"/>
                </a:solidFill>
                <a:latin typeface="Times New Roman" panose="02020603050405020304" pitchFamily="18" charset="0"/>
              </a:rPr>
              <a:t> Permanent-magnet DC motors require only two leads, and use an arrangement of fixed- and electro-magnets (stator and rotor) and switches. These form a commutator to create motion through a spinning magnetic field.</a:t>
            </a:r>
            <a:endParaRPr lang="en-US" b="0" i="0" dirty="0">
              <a:solidFill>
                <a:srgbClr val="000000"/>
              </a:solidFill>
              <a:effectLst/>
              <a:latin typeface="Times New Roman" panose="02020603050405020304" pitchFamily="18" charset="0"/>
            </a:endParaRPr>
          </a:p>
        </p:txBody>
      </p:sp>
      <p:pic>
        <p:nvPicPr>
          <p:cNvPr id="10" name="Picture 2" descr="Related image">
            <a:extLst>
              <a:ext uri="{FF2B5EF4-FFF2-40B4-BE49-F238E27FC236}">
                <a16:creationId xmlns:a16="http://schemas.microsoft.com/office/drawing/2014/main" xmlns="" id="{1BF4E949-B6B7-40DB-90DA-A42657FE5BD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08107" y="2951078"/>
            <a:ext cx="4440560" cy="3333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841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044220-5AAF-4C37-9DA4-CB0656D99638}"/>
              </a:ext>
            </a:extLst>
          </p:cNvPr>
          <p:cNvSpPr>
            <a:spLocks noGrp="1"/>
          </p:cNvSpPr>
          <p:nvPr>
            <p:ph type="title"/>
          </p:nvPr>
        </p:nvSpPr>
        <p:spPr/>
        <p:txBody>
          <a:bodyPr>
            <a:normAutofit fontScale="90000"/>
          </a:bodyPr>
          <a:lstStyle/>
          <a:p>
            <a:pPr marL="36576"/>
            <a:r>
              <a:rPr lang="en-US" sz="4000" i="1" dirty="0"/>
              <a:t>Mechanical parts - Motors</a:t>
            </a:r>
            <a:br>
              <a:rPr lang="en-US" sz="4000" i="1" dirty="0"/>
            </a:br>
            <a:endParaRPr lang="en-US" sz="4000" i="1" dirty="0"/>
          </a:p>
        </p:txBody>
      </p:sp>
      <p:sp>
        <p:nvSpPr>
          <p:cNvPr id="4" name="Espaço Reservado para Número de Slide 3">
            <a:extLst>
              <a:ext uri="{FF2B5EF4-FFF2-40B4-BE49-F238E27FC236}">
                <a16:creationId xmlns:a16="http://schemas.microsoft.com/office/drawing/2014/main" xmlns="" id="{B5022022-B814-49D2-9F0E-844AB00AF1DC}"/>
              </a:ext>
            </a:extLst>
          </p:cNvPr>
          <p:cNvSpPr>
            <a:spLocks noGrp="1"/>
          </p:cNvSpPr>
          <p:nvPr>
            <p:ph type="sldNum" sz="quarter" idx="12"/>
          </p:nvPr>
        </p:nvSpPr>
        <p:spPr/>
        <p:txBody>
          <a:bodyPr/>
          <a:lstStyle/>
          <a:p>
            <a:fld id="{1E1F44E5-9FB8-4181-B433-C93897A9A40A}" type="slidenum">
              <a:rPr lang="en-US" smtClean="0"/>
              <a:pPr/>
              <a:t>6</a:t>
            </a:fld>
            <a:endParaRPr lang="en-US"/>
          </a:p>
        </p:txBody>
      </p:sp>
      <p:sp>
        <p:nvSpPr>
          <p:cNvPr id="9" name="Retângulo 8">
            <a:extLst>
              <a:ext uri="{FF2B5EF4-FFF2-40B4-BE49-F238E27FC236}">
                <a16:creationId xmlns:a16="http://schemas.microsoft.com/office/drawing/2014/main" xmlns="" id="{2BA1A640-66EA-472B-AD08-EB4B6A0C3972}"/>
              </a:ext>
            </a:extLst>
          </p:cNvPr>
          <p:cNvSpPr/>
          <p:nvPr/>
        </p:nvSpPr>
        <p:spPr>
          <a:xfrm>
            <a:off x="611560" y="1294467"/>
            <a:ext cx="4572000" cy="5078313"/>
          </a:xfrm>
          <a:prstGeom prst="rect">
            <a:avLst/>
          </a:prstGeom>
        </p:spPr>
        <p:txBody>
          <a:bodyPr>
            <a:spAutoFit/>
          </a:bodyPr>
          <a:lstStyle/>
          <a:p>
            <a:r>
              <a:rPr lang="en-US" b="1" dirty="0"/>
              <a:t>AC motors. </a:t>
            </a:r>
            <a:r>
              <a:rPr lang="en-US" dirty="0"/>
              <a:t>These motors cycle the power at the input-leads, to continuously move the field.</a:t>
            </a:r>
          </a:p>
          <a:p>
            <a:r>
              <a:rPr lang="en-US" dirty="0"/>
              <a:t> </a:t>
            </a:r>
          </a:p>
          <a:p>
            <a:r>
              <a:rPr lang="en-US" b="1" dirty="0"/>
              <a:t>Stepping motors. </a:t>
            </a:r>
            <a:r>
              <a:rPr lang="en-US" dirty="0"/>
              <a:t>They are like a brushless DC or AC motor. They move the rotor by applying power to different magnets in the motor in sequence (stepped). Stepping motors are designed for fine control and will not only spin on command, but can spin at any number of steps-per-second (up to their maximum speed).</a:t>
            </a:r>
          </a:p>
          <a:p>
            <a:r>
              <a:rPr lang="en-US" dirty="0"/>
              <a:t> </a:t>
            </a:r>
          </a:p>
          <a:p>
            <a:r>
              <a:rPr lang="en-US" b="1" dirty="0"/>
              <a:t>Servomotors. </a:t>
            </a:r>
            <a:r>
              <a:rPr lang="en-US" dirty="0"/>
              <a:t>Servos are simple DC motors with gearing and a feedback control system. They adjust themselves until they match the signal. Servos are used in radio control airplanes and cars.</a:t>
            </a:r>
          </a:p>
        </p:txBody>
      </p:sp>
      <p:pic>
        <p:nvPicPr>
          <p:cNvPr id="4098" name="Picture 2" descr="Image result for robot AC motors">
            <a:extLst>
              <a:ext uri="{FF2B5EF4-FFF2-40B4-BE49-F238E27FC236}">
                <a16:creationId xmlns:a16="http://schemas.microsoft.com/office/drawing/2014/main" xmlns="" id="{3C647421-B0E5-4B91-A12B-809719AD258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980728"/>
            <a:ext cx="1468709"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age result for Stepping motors">
            <a:extLst>
              <a:ext uri="{FF2B5EF4-FFF2-40B4-BE49-F238E27FC236}">
                <a16:creationId xmlns:a16="http://schemas.microsoft.com/office/drawing/2014/main" xmlns="" id="{7C6AE648-C1CA-4ED2-B7E0-E63146888BC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61410" y="2924944"/>
            <a:ext cx="2338796" cy="15108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Resultado de imagem para Servomotors">
            <a:extLst>
              <a:ext uri="{FF2B5EF4-FFF2-40B4-BE49-F238E27FC236}">
                <a16:creationId xmlns:a16="http://schemas.microsoft.com/office/drawing/2014/main" xmlns="" id="{D4222891-429D-470A-B68B-3B8FEEAF1D1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61410" y="4723838"/>
            <a:ext cx="2338796" cy="1815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522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044220-5AAF-4C37-9DA4-CB0656D99638}"/>
              </a:ext>
            </a:extLst>
          </p:cNvPr>
          <p:cNvSpPr>
            <a:spLocks noGrp="1"/>
          </p:cNvSpPr>
          <p:nvPr>
            <p:ph type="title"/>
          </p:nvPr>
        </p:nvSpPr>
        <p:spPr/>
        <p:txBody>
          <a:bodyPr>
            <a:normAutofit fontScale="90000"/>
          </a:bodyPr>
          <a:lstStyle/>
          <a:p>
            <a:pPr marL="36576"/>
            <a:r>
              <a:rPr lang="en-US" sz="3600" i="1" dirty="0"/>
              <a:t>What is a Motor Driver?</a:t>
            </a:r>
            <a:br>
              <a:rPr lang="en-US" sz="3600" i="1" dirty="0"/>
            </a:br>
            <a:endParaRPr lang="en-US" sz="3600" i="1" dirty="0"/>
          </a:p>
        </p:txBody>
      </p:sp>
      <p:sp>
        <p:nvSpPr>
          <p:cNvPr id="4" name="Espaço Reservado para Número de Slide 3">
            <a:extLst>
              <a:ext uri="{FF2B5EF4-FFF2-40B4-BE49-F238E27FC236}">
                <a16:creationId xmlns:a16="http://schemas.microsoft.com/office/drawing/2014/main" xmlns="" id="{B5022022-B814-49D2-9F0E-844AB00AF1DC}"/>
              </a:ext>
            </a:extLst>
          </p:cNvPr>
          <p:cNvSpPr>
            <a:spLocks noGrp="1"/>
          </p:cNvSpPr>
          <p:nvPr>
            <p:ph type="sldNum" sz="quarter" idx="12"/>
          </p:nvPr>
        </p:nvSpPr>
        <p:spPr/>
        <p:txBody>
          <a:bodyPr/>
          <a:lstStyle/>
          <a:p>
            <a:fld id="{1E1F44E5-9FB8-4181-B433-C93897A9A40A}" type="slidenum">
              <a:rPr lang="en-US" smtClean="0"/>
              <a:pPr/>
              <a:t>7</a:t>
            </a:fld>
            <a:endParaRPr lang="en-US"/>
          </a:p>
        </p:txBody>
      </p:sp>
      <p:sp>
        <p:nvSpPr>
          <p:cNvPr id="9" name="Retângulo 8">
            <a:extLst>
              <a:ext uri="{FF2B5EF4-FFF2-40B4-BE49-F238E27FC236}">
                <a16:creationId xmlns:a16="http://schemas.microsoft.com/office/drawing/2014/main" xmlns="" id="{2BA1A640-66EA-472B-AD08-EB4B6A0C3972}"/>
              </a:ext>
            </a:extLst>
          </p:cNvPr>
          <p:cNvSpPr/>
          <p:nvPr/>
        </p:nvSpPr>
        <p:spPr>
          <a:xfrm>
            <a:off x="611560" y="1294467"/>
            <a:ext cx="4572000" cy="5355312"/>
          </a:xfrm>
          <a:prstGeom prst="rect">
            <a:avLst/>
          </a:prstGeom>
        </p:spPr>
        <p:txBody>
          <a:bodyPr>
            <a:spAutoFit/>
          </a:bodyPr>
          <a:lstStyle/>
          <a:p>
            <a:pPr algn="just"/>
            <a:r>
              <a:rPr lang="en-US" dirty="0"/>
              <a:t>A motor driver is a little current amplifier; the function of motor drivers is to take a low-current control signal and then turn it into a higher-current signal that can drive a motor.</a:t>
            </a:r>
          </a:p>
          <a:p>
            <a:pPr algn="just"/>
            <a:endParaRPr lang="en-US" dirty="0"/>
          </a:p>
          <a:p>
            <a:r>
              <a:rPr lang="en-US" b="1" dirty="0"/>
              <a:t>Applications for Motor Drivers:</a:t>
            </a:r>
          </a:p>
          <a:p>
            <a:endParaRPr lang="en-US" b="1" dirty="0"/>
          </a:p>
          <a:p>
            <a:r>
              <a:rPr lang="en-US" dirty="0"/>
              <a:t>Motor drivers can be found in a wide</a:t>
            </a:r>
          </a:p>
          <a:p>
            <a:r>
              <a:rPr lang="en-US" dirty="0"/>
              <a:t>array of applications including:</a:t>
            </a:r>
          </a:p>
          <a:p>
            <a:endParaRPr lang="en-US" dirty="0"/>
          </a:p>
          <a:p>
            <a:r>
              <a:rPr lang="en-US" dirty="0"/>
              <a:t>Relay and solenoid switching</a:t>
            </a:r>
          </a:p>
          <a:p>
            <a:r>
              <a:rPr lang="en-US" dirty="0"/>
              <a:t>Stepping motor</a:t>
            </a:r>
          </a:p>
          <a:p>
            <a:r>
              <a:rPr lang="en-US" dirty="0"/>
              <a:t>LED and incandescent displays</a:t>
            </a:r>
          </a:p>
          <a:p>
            <a:r>
              <a:rPr lang="en-US" dirty="0"/>
              <a:t>Automotive applications</a:t>
            </a:r>
          </a:p>
          <a:p>
            <a:r>
              <a:rPr lang="en-US" dirty="0"/>
              <a:t>Audio-visual equipment</a:t>
            </a:r>
          </a:p>
          <a:p>
            <a:r>
              <a:rPr lang="en-US" dirty="0"/>
              <a:t>PC Peripherals</a:t>
            </a:r>
          </a:p>
          <a:p>
            <a:r>
              <a:rPr lang="en-US" dirty="0"/>
              <a:t>Car audios</a:t>
            </a:r>
          </a:p>
          <a:p>
            <a:r>
              <a:rPr lang="en-US" dirty="0"/>
              <a:t>Car navigation systems</a:t>
            </a:r>
          </a:p>
          <a:p>
            <a:pPr algn="just"/>
            <a:endParaRPr lang="en-US" dirty="0"/>
          </a:p>
        </p:txBody>
      </p:sp>
      <p:pic>
        <p:nvPicPr>
          <p:cNvPr id="2050" name="Picture 2" descr="Resultado de imagem para a motor-driver">
            <a:extLst>
              <a:ext uri="{FF2B5EF4-FFF2-40B4-BE49-F238E27FC236}">
                <a16:creationId xmlns:a16="http://schemas.microsoft.com/office/drawing/2014/main" xmlns="" id="{7A62AB3B-56E1-438C-86D1-AEA4693AA8C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66906" y="2629127"/>
            <a:ext cx="4172588" cy="36927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351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2D0B31-B022-4804-99B6-CD353104B162}"/>
              </a:ext>
            </a:extLst>
          </p:cNvPr>
          <p:cNvSpPr>
            <a:spLocks noGrp="1"/>
          </p:cNvSpPr>
          <p:nvPr>
            <p:ph type="title"/>
          </p:nvPr>
        </p:nvSpPr>
        <p:spPr/>
        <p:txBody>
          <a:bodyPr>
            <a:normAutofit/>
          </a:bodyPr>
          <a:lstStyle/>
          <a:p>
            <a:r>
              <a:rPr lang="en-US" sz="3200" i="1" dirty="0"/>
              <a:t>Hydraulics Parts</a:t>
            </a:r>
          </a:p>
        </p:txBody>
      </p:sp>
      <p:sp>
        <p:nvSpPr>
          <p:cNvPr id="3" name="Espaço Reservado para Conteúdo 2">
            <a:extLst>
              <a:ext uri="{FF2B5EF4-FFF2-40B4-BE49-F238E27FC236}">
                <a16:creationId xmlns:a16="http://schemas.microsoft.com/office/drawing/2014/main" xmlns="" id="{DEEB3E33-DBBF-4A62-941C-DD5656055DAB}"/>
              </a:ext>
            </a:extLst>
          </p:cNvPr>
          <p:cNvSpPr>
            <a:spLocks noGrp="1"/>
          </p:cNvSpPr>
          <p:nvPr>
            <p:ph idx="1"/>
          </p:nvPr>
        </p:nvSpPr>
        <p:spPr/>
        <p:txBody>
          <a:bodyPr/>
          <a:lstStyle/>
          <a:p>
            <a:pPr marL="0" indent="0" algn="just">
              <a:buNone/>
            </a:pPr>
            <a:r>
              <a:rPr lang="en-US" sz="2600" dirty="0"/>
              <a:t>Both pneumatics and hydraulics are systems of pressurized fluids. The key difference is that pneumatic systems deal with gasses and hydraulic systems deal with liquids. Unlike gasses, liquids are incompressible.</a:t>
            </a:r>
          </a:p>
        </p:txBody>
      </p:sp>
      <p:sp>
        <p:nvSpPr>
          <p:cNvPr id="4" name="Espaço Reservado para Número de Slide 3">
            <a:extLst>
              <a:ext uri="{FF2B5EF4-FFF2-40B4-BE49-F238E27FC236}">
                <a16:creationId xmlns:a16="http://schemas.microsoft.com/office/drawing/2014/main" xmlns="" id="{68A19616-78F6-42D0-9E18-44AE8C46CDAF}"/>
              </a:ext>
            </a:extLst>
          </p:cNvPr>
          <p:cNvSpPr>
            <a:spLocks noGrp="1"/>
          </p:cNvSpPr>
          <p:nvPr>
            <p:ph type="sldNum" sz="quarter" idx="12"/>
          </p:nvPr>
        </p:nvSpPr>
        <p:spPr/>
        <p:txBody>
          <a:bodyPr/>
          <a:lstStyle/>
          <a:p>
            <a:fld id="{1E1F44E5-9FB8-4181-B433-C93897A9A40A}" type="slidenum">
              <a:rPr lang="en-US" smtClean="0"/>
              <a:pPr/>
              <a:t>8</a:t>
            </a:fld>
            <a:endParaRPr lang="en-US"/>
          </a:p>
        </p:txBody>
      </p:sp>
      <p:pic>
        <p:nvPicPr>
          <p:cNvPr id="3074" name="Picture 2" descr="Resultado de imagem para robot hydraulics">
            <a:extLst>
              <a:ext uri="{FF2B5EF4-FFF2-40B4-BE49-F238E27FC236}">
                <a16:creationId xmlns:a16="http://schemas.microsoft.com/office/drawing/2014/main" xmlns="" id="{921FB615-C4D4-4029-8892-18CAEB80F0F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485711"/>
            <a:ext cx="5278609" cy="26682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228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941526-DE0C-4A31-8024-86D6E948E963}"/>
              </a:ext>
            </a:extLst>
          </p:cNvPr>
          <p:cNvSpPr>
            <a:spLocks noGrp="1"/>
          </p:cNvSpPr>
          <p:nvPr>
            <p:ph type="title"/>
          </p:nvPr>
        </p:nvSpPr>
        <p:spPr/>
        <p:txBody>
          <a:bodyPr/>
          <a:lstStyle/>
          <a:p>
            <a:r>
              <a:rPr lang="en-US" sz="3200" i="1" dirty="0"/>
              <a:t>Hydraulics Parts - </a:t>
            </a:r>
            <a:r>
              <a:rPr lang="en-US" sz="3200" dirty="0"/>
              <a:t>Pascal’s law </a:t>
            </a:r>
            <a:endParaRPr lang="en-US" sz="3200" i="1" dirty="0"/>
          </a:p>
        </p:txBody>
      </p:sp>
      <p:sp>
        <p:nvSpPr>
          <p:cNvPr id="3" name="Espaço Reservado para Conteúdo 2">
            <a:extLst>
              <a:ext uri="{FF2B5EF4-FFF2-40B4-BE49-F238E27FC236}">
                <a16:creationId xmlns:a16="http://schemas.microsoft.com/office/drawing/2014/main" xmlns="" id="{A1F9908A-FAF4-4340-8EA3-9DAF1ADF53A1}"/>
              </a:ext>
            </a:extLst>
          </p:cNvPr>
          <p:cNvSpPr>
            <a:spLocks noGrp="1"/>
          </p:cNvSpPr>
          <p:nvPr>
            <p:ph idx="1"/>
          </p:nvPr>
        </p:nvSpPr>
        <p:spPr>
          <a:xfrm>
            <a:off x="457200" y="1600200"/>
            <a:ext cx="4114800" cy="4525963"/>
          </a:xfrm>
        </p:spPr>
        <p:txBody>
          <a:bodyPr>
            <a:normAutofit fontScale="92500"/>
          </a:bodyPr>
          <a:lstStyle/>
          <a:p>
            <a:pPr marL="0" indent="0" algn="just">
              <a:buNone/>
            </a:pPr>
            <a:r>
              <a:rPr lang="en-US" sz="2600" b="1" dirty="0"/>
              <a:t>Under Pressure </a:t>
            </a:r>
            <a:r>
              <a:rPr lang="en-US" sz="2600" dirty="0"/>
              <a:t>Pascal’s law describes how pressure acts upon liquids confined in a container. A consequence of all this is that you can get a mechanical advantage. When you apply a force to the small cylinder, the amount of force exerted by the large cylinder is proportional to the ratio of the surface areas of the two cylinders.</a:t>
            </a:r>
          </a:p>
          <a:p>
            <a:endParaRPr lang="en-US" dirty="0"/>
          </a:p>
        </p:txBody>
      </p:sp>
      <p:sp>
        <p:nvSpPr>
          <p:cNvPr id="4" name="Espaço Reservado para Número de Slide 3">
            <a:extLst>
              <a:ext uri="{FF2B5EF4-FFF2-40B4-BE49-F238E27FC236}">
                <a16:creationId xmlns:a16="http://schemas.microsoft.com/office/drawing/2014/main" xmlns="" id="{853E7FB6-DD94-43C1-8FB3-10C7DAEA172E}"/>
              </a:ext>
            </a:extLst>
          </p:cNvPr>
          <p:cNvSpPr>
            <a:spLocks noGrp="1"/>
          </p:cNvSpPr>
          <p:nvPr>
            <p:ph type="sldNum" sz="quarter" idx="12"/>
          </p:nvPr>
        </p:nvSpPr>
        <p:spPr/>
        <p:txBody>
          <a:bodyPr/>
          <a:lstStyle/>
          <a:p>
            <a:fld id="{1E1F44E5-9FB8-4181-B433-C93897A9A40A}" type="slidenum">
              <a:rPr lang="en-US" smtClean="0"/>
              <a:pPr/>
              <a:t>9</a:t>
            </a:fld>
            <a:endParaRPr lang="en-US"/>
          </a:p>
        </p:txBody>
      </p:sp>
      <p:pic>
        <p:nvPicPr>
          <p:cNvPr id="4098" name="Picture 2" descr="Resultado de imagem para the principle of hydraulic press">
            <a:extLst>
              <a:ext uri="{FF2B5EF4-FFF2-40B4-BE49-F238E27FC236}">
                <a16:creationId xmlns:a16="http://schemas.microsoft.com/office/drawing/2014/main" xmlns="" id="{9733C6AF-928D-46F9-BF69-F97E42D5C2F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1772816"/>
            <a:ext cx="4104456" cy="2319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3827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586</TotalTime>
  <Words>486</Words>
  <Application>Microsoft Office PowerPoint</Application>
  <PresentationFormat>On-screen Show (4:3)</PresentationFormat>
  <Paragraphs>87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Robots – Theory</vt:lpstr>
      <vt:lpstr>Introduction</vt:lpstr>
      <vt:lpstr>Mechanical parts; </vt:lpstr>
      <vt:lpstr>Mechanical parts - DC motors</vt:lpstr>
      <vt:lpstr>Mechanical parts - DC motors </vt:lpstr>
      <vt:lpstr>Mechanical parts - Motors </vt:lpstr>
      <vt:lpstr>What is a Motor Driver? </vt:lpstr>
      <vt:lpstr>Hydraulics Parts</vt:lpstr>
      <vt:lpstr>Hydraulics Parts - Pascal’s law </vt:lpstr>
      <vt:lpstr>Robot Sensors</vt:lpstr>
      <vt:lpstr>Robot Sensors</vt:lpstr>
      <vt:lpstr>Robot Sensors Classification</vt:lpstr>
      <vt:lpstr>Robot Sensors Classification</vt:lpstr>
      <vt:lpstr>The Controller – Robot Software Control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dc:title>
  <dc:creator>covan</dc:creator>
  <cp:lastModifiedBy>covan</cp:lastModifiedBy>
  <cp:revision>77</cp:revision>
  <dcterms:created xsi:type="dcterms:W3CDTF">2017-03-08T21:43:37Z</dcterms:created>
  <dcterms:modified xsi:type="dcterms:W3CDTF">2017-09-19T20:33:29Z</dcterms:modified>
</cp:coreProperties>
</file>